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Antic" panose="020B0604020202020204" charset="0"/>
      <p:regular r:id="rId20"/>
    </p:embeddedFont>
    <p:embeddedFont>
      <p:font typeface="Antic Bold" panose="020B0604020202020204" charset="0"/>
      <p:regular r:id="rId21"/>
    </p:embeddedFont>
    <p:embeddedFont>
      <p:font typeface="Antic Bold Italics" panose="020B0604020202020204" charset="0"/>
      <p:regular r:id="rId22"/>
    </p:embeddedFont>
    <p:embeddedFont>
      <p:font typeface="Antic Italics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eague Spartan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44" b="-134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37935" y="2852063"/>
            <a:ext cx="2412129" cy="1784976"/>
          </a:xfrm>
          <a:custGeom>
            <a:avLst/>
            <a:gdLst/>
            <a:ahLst/>
            <a:cxnLst/>
            <a:rect l="l" t="t" r="r" b="b"/>
            <a:pathLst>
              <a:path w="2412129" h="1784976">
                <a:moveTo>
                  <a:pt x="0" y="0"/>
                </a:moveTo>
                <a:lnTo>
                  <a:pt x="2412130" y="0"/>
                </a:lnTo>
                <a:lnTo>
                  <a:pt x="2412130" y="1784976"/>
                </a:lnTo>
                <a:lnTo>
                  <a:pt x="0" y="1784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918900" y="4763846"/>
            <a:ext cx="9170521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FULL CYCLE ACCOUNTING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05007" y="5484169"/>
            <a:ext cx="7122108" cy="628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7"/>
              </a:lnSpc>
            </a:pPr>
            <a:r>
              <a:rPr lang="en-US" sz="3740">
                <a:solidFill>
                  <a:srgbClr val="58585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FOR SERVICES COMPANY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62376" y="6275030"/>
            <a:ext cx="4763248" cy="36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40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28 OKTOBER 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7935" y="9857443"/>
            <a:ext cx="10600231" cy="42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559" b="1" spc="171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CREATED BY: FAIZ R.P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7264" y="3000794"/>
            <a:ext cx="14900630" cy="5922349"/>
          </a:xfrm>
          <a:custGeom>
            <a:avLst/>
            <a:gdLst/>
            <a:ahLst/>
            <a:cxnLst/>
            <a:rect l="l" t="t" r="r" b="b"/>
            <a:pathLst>
              <a:path w="14900630" h="5922349">
                <a:moveTo>
                  <a:pt x="0" y="0"/>
                </a:moveTo>
                <a:lnTo>
                  <a:pt x="14900630" y="0"/>
                </a:lnTo>
                <a:lnTo>
                  <a:pt x="14900630" y="5922349"/>
                </a:lnTo>
                <a:lnTo>
                  <a:pt x="0" y="592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84473" y="241702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GENERAL LEDGER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407689"/>
            <a:ext cx="15258250" cy="114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kumpulan akun yang digunakan untuk merangkum transaksi yang telah dicatat dalam jurnal umum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66620" y="3000794"/>
            <a:ext cx="13332337" cy="6631267"/>
          </a:xfrm>
          <a:custGeom>
            <a:avLst/>
            <a:gdLst/>
            <a:ahLst/>
            <a:cxnLst/>
            <a:rect l="l" t="t" r="r" b="b"/>
            <a:pathLst>
              <a:path w="13332337" h="6631267">
                <a:moveTo>
                  <a:pt x="0" y="0"/>
                </a:moveTo>
                <a:lnTo>
                  <a:pt x="13332336" y="0"/>
                </a:lnTo>
                <a:lnTo>
                  <a:pt x="13332336" y="6631267"/>
                </a:lnTo>
                <a:lnTo>
                  <a:pt x="0" y="6631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84473" y="241702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TRIAL BALANCE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407689"/>
            <a:ext cx="15258250" cy="114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Sebuah daftar akun yang disusun setelah penyusunan buku besar (general ledger) yang mencantumkan saldo akhir pada setiap akun buku besar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4473" y="241702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ADJUSTMENT ENTRIES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0706" y="1408694"/>
            <a:ext cx="15258250" cy="521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memastikan pendapatan dan beban diakui sebagaimana mestinya.sehingga laporan keuangan mencerminkan posisi keuangan sebenarnya (akrual base).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yang perlu penyesuaian:</a:t>
            </a:r>
          </a:p>
          <a:p>
            <a:pPr marL="708006" lvl="1" indent="-354003" algn="just">
              <a:lnSpc>
                <a:spcPts val="4591"/>
              </a:lnSpc>
              <a:buAutoNum type="arabicPeriod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Perlengkapan</a:t>
            </a:r>
          </a:p>
          <a:p>
            <a:pPr marL="708006" lvl="1" indent="-354003" algn="just">
              <a:lnSpc>
                <a:spcPts val="4591"/>
              </a:lnSpc>
              <a:buAutoNum type="arabicPeriod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beban yang masih harus dibayar</a:t>
            </a:r>
          </a:p>
          <a:p>
            <a:pPr marL="708006" lvl="1" indent="-354003" algn="just">
              <a:lnSpc>
                <a:spcPts val="4591"/>
              </a:lnSpc>
              <a:buAutoNum type="arabicPeriod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pendapatan yang masih harus diterima</a:t>
            </a:r>
          </a:p>
          <a:p>
            <a:pPr marL="708006" lvl="1" indent="-354003" algn="just">
              <a:lnSpc>
                <a:spcPts val="4591"/>
              </a:lnSpc>
              <a:buAutoNum type="arabicPeriod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beban dibayar dimuka</a:t>
            </a:r>
          </a:p>
          <a:p>
            <a:pPr marL="708006" lvl="1" indent="-354003" algn="just">
              <a:lnSpc>
                <a:spcPts val="4591"/>
              </a:lnSpc>
              <a:buAutoNum type="arabicPeriod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pendapatan diterima dimuka</a:t>
            </a:r>
          </a:p>
          <a:p>
            <a:pPr algn="just"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4473" y="241702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ADJUSTMENT ENTRIES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62025"/>
            <a:ext cx="15258250" cy="86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penyesuaian perlengkapan: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Beban perlengkapan..........Dr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Perlengkapan....................................Cr</a:t>
            </a:r>
          </a:p>
          <a:p>
            <a:pPr algn="just"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beban yang masih harus dibayar: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Beban................Dr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Utang.....................Cr</a:t>
            </a:r>
          </a:p>
          <a:p>
            <a:pPr algn="just"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Penyusutan Aset Tetap: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Beban Depresiasi Aset Tetap..................Dr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Akumulasi Depresiasi Aset Tetap.....................Cr</a:t>
            </a:r>
          </a:p>
          <a:p>
            <a:pPr algn="just"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Pendapatan Yang masih harus dibayar: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Piutang.............Dr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Pendapatan.................Cr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4473" y="241702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ADJUSTMENT ENTRIES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62025"/>
            <a:ext cx="15258250" cy="86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Beban Dibayar Dimuka: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FF3131"/>
                </a:solidFill>
                <a:latin typeface="Antic Bold"/>
                <a:ea typeface="Antic Bold"/>
                <a:cs typeface="Antic Bold"/>
                <a:sym typeface="Antic Bold"/>
              </a:rPr>
              <a:t>METODE ASET/HARTA (itung yang udah terealisasi)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Beban X..................Dr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X Dibayar Dimuka........Cr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FF3131"/>
                </a:solidFill>
                <a:latin typeface="Antic Bold"/>
                <a:ea typeface="Antic Bold"/>
                <a:cs typeface="Antic Bold"/>
                <a:sym typeface="Antic Bold"/>
              </a:rPr>
              <a:t>METODE BEBAN (itung yang blm terealisasi)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x Dibayar Dimuka..........Dr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Beban X.................................................Cr</a:t>
            </a:r>
          </a:p>
          <a:p>
            <a:pPr algn="just"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Pendapatan Diterima Dimuka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FF3131"/>
                </a:solidFill>
                <a:latin typeface="Antic Bold"/>
                <a:ea typeface="Antic Bold"/>
                <a:cs typeface="Antic Bold"/>
                <a:sym typeface="Antic Bold"/>
              </a:rPr>
              <a:t>METODE UTANG (itung yang udah direalisasi)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FF3131"/>
                </a:solidFill>
                <a:latin typeface="Antic Bold"/>
                <a:ea typeface="Antic Bold"/>
                <a:cs typeface="Antic Bold"/>
                <a:sym typeface="Antic Bold"/>
              </a:rPr>
              <a:t> </a:t>
            </a: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X Diterima Dimuka...........Dr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Pendapatan X...............................................Cr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FF3131"/>
                </a:solidFill>
                <a:latin typeface="Antic Bold"/>
                <a:ea typeface="Antic Bold"/>
                <a:cs typeface="Antic Bold"/>
                <a:sym typeface="Antic Bold"/>
              </a:rPr>
              <a:t>METODE PENDAPATAN (itung yang blm direalisasi)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Pendapatan X...........................Dr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X Diterima dimuka..............................Cr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4473" y="241702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CLOSING ENTRIES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0706" y="1408694"/>
            <a:ext cx="15258250" cy="463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pada akhir tahun, perusahaan mentransfer </a:t>
            </a: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temporary account </a:t>
            </a:r>
            <a:r>
              <a:rPr lang="en-US" sz="3279" i="1">
                <a:solidFill>
                  <a:srgbClr val="000000"/>
                </a:solidFill>
                <a:latin typeface="Antic Italics"/>
                <a:ea typeface="Antic Italics"/>
                <a:cs typeface="Antic Italics"/>
                <a:sym typeface="Antic Italics"/>
              </a:rPr>
              <a:t> </a:t>
            </a: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ke </a:t>
            </a: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permanent account </a:t>
            </a: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yaitu ekuitas dan laba ditahan (jika bentuk usaha PT).</a:t>
            </a:r>
          </a:p>
          <a:p>
            <a:pPr algn="just"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closing entries hanya dilakukan pada </a:t>
            </a: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akhir periode </a:t>
            </a: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akuntansi.,</a:t>
            </a:r>
          </a:p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closing entries juga </a:t>
            </a: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diposting ke buku besar</a:t>
            </a: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 sehingga seluruh temporary account akan bernilai 0.</a:t>
            </a:r>
          </a:p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temporary account yaitu seluruh akun yang ada di </a:t>
            </a: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laporan laba rugi serta akun dividen.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4473" y="241702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CLOSING ENTRIES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62050" y="962025"/>
            <a:ext cx="15124900" cy="86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MENUTUP AKUN PENDAPATAN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Ikhtisar Laba/Rugi..........Dr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Pendapatan...................................Cr</a:t>
            </a:r>
          </a:p>
          <a:p>
            <a:pPr algn="just"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MENUTUP AKUN BEBAN-BEBAN: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Ikhtisar Laba/Rugi................Dr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Beban.....................Cr</a:t>
            </a:r>
          </a:p>
          <a:p>
            <a:pPr algn="just"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MENUTUP AKUN LABA/RUGI: (Profit Condition)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Ikhtisar Laba/Rugi..................Dr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Modal/Laba Ditahan.....................Cr</a:t>
            </a:r>
          </a:p>
          <a:p>
            <a:pPr algn="just"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MENUTUP AKUN PRIVE/DIVIDEN: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Modal/Laba Ditahan.............Dr</a:t>
            </a:r>
          </a:p>
          <a:p>
            <a:pPr algn="just">
              <a:lnSpc>
                <a:spcPts val="4591"/>
              </a:lnSpc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Prive/Dividen...........................................Cr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4473" y="241702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REFERENFCES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039925"/>
            <a:ext cx="16974866" cy="572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2"/>
              </a:lnSpc>
            </a:pPr>
            <a:r>
              <a:rPr lang="en-US" sz="3601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Rudianto. (2012). Pengantar Akuntansi: Konsep dan Teknik Penyusunan Laporan Keuangan.</a:t>
            </a:r>
          </a:p>
          <a:p>
            <a:pPr algn="just">
              <a:lnSpc>
                <a:spcPts val="5042"/>
              </a:lnSpc>
            </a:pPr>
            <a:r>
              <a:rPr lang="en-US" sz="3601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Warren, C. s., Reeve, J. M., Duchac, J. E., Wahyuni, E. T., &amp; Jusuf, A. A. (2017). Pengantar Akuntansi 1 (Edisi 4).</a:t>
            </a:r>
          </a:p>
          <a:p>
            <a:pPr algn="just">
              <a:lnSpc>
                <a:spcPts val="5042"/>
              </a:lnSpc>
            </a:pPr>
            <a:r>
              <a:rPr lang="en-US" sz="3601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Weygant, J. J., Kimmel, P. D., &amp; Kieso, D. E. (2015). Financial Accounting (3e ed.).</a:t>
            </a:r>
          </a:p>
          <a:p>
            <a:pPr algn="just">
              <a:lnSpc>
                <a:spcPts val="5042"/>
              </a:lnSpc>
            </a:pPr>
            <a:r>
              <a:rPr lang="en-US" sz="3601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 </a:t>
            </a:r>
          </a:p>
          <a:p>
            <a:pPr algn="just">
              <a:lnSpc>
                <a:spcPts val="5042"/>
              </a:lnSpc>
            </a:pPr>
            <a:endParaRPr lang="en-US" sz="3601">
              <a:solidFill>
                <a:srgbClr val="000000"/>
              </a:solidFill>
              <a:latin typeface="Antic Bold"/>
              <a:ea typeface="Antic Bold"/>
              <a:cs typeface="Antic Bold"/>
              <a:sym typeface="Antic Bold"/>
            </a:endParaRPr>
          </a:p>
          <a:p>
            <a:pPr algn="just">
              <a:lnSpc>
                <a:spcPts val="5042"/>
              </a:lnSpc>
            </a:pPr>
            <a:r>
              <a:rPr lang="en-US" sz="3601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 </a:t>
            </a:r>
          </a:p>
          <a:p>
            <a:pPr algn="just">
              <a:lnSpc>
                <a:spcPts val="5042"/>
              </a:lnSpc>
            </a:pPr>
            <a:endParaRPr lang="en-US" sz="3601">
              <a:solidFill>
                <a:srgbClr val="000000"/>
              </a:solidFill>
              <a:latin typeface="Antic Bold"/>
              <a:ea typeface="Antic Bold"/>
              <a:cs typeface="Antic Bold"/>
              <a:sym typeface="Antic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44" b="-134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37935" y="2852063"/>
            <a:ext cx="2412129" cy="1784976"/>
          </a:xfrm>
          <a:custGeom>
            <a:avLst/>
            <a:gdLst/>
            <a:ahLst/>
            <a:cxnLst/>
            <a:rect l="l" t="t" r="r" b="b"/>
            <a:pathLst>
              <a:path w="2412129" h="1784976">
                <a:moveTo>
                  <a:pt x="0" y="0"/>
                </a:moveTo>
                <a:lnTo>
                  <a:pt x="2412130" y="0"/>
                </a:lnTo>
                <a:lnTo>
                  <a:pt x="2412130" y="1784976"/>
                </a:lnTo>
                <a:lnTo>
                  <a:pt x="0" y="1784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179462" y="4760864"/>
            <a:ext cx="592907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79462" y="5484169"/>
            <a:ext cx="5929075" cy="628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7"/>
              </a:lnSpc>
            </a:pPr>
            <a:r>
              <a:rPr lang="en-US" sz="3740">
                <a:solidFill>
                  <a:srgbClr val="58585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ACCOUNTING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05042" y="6275030"/>
            <a:ext cx="4824605" cy="78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 spc="154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ADA TUGAS YEAYYYYY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032379" y="2027902"/>
            <a:ext cx="3115598" cy="311559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2"/>
              <a:stretch>
                <a:fillRect l="-14728" r="223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900577" y="2027902"/>
            <a:ext cx="3115598" cy="311559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768775" y="2027902"/>
            <a:ext cx="3115598" cy="311559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223" t="-40758" r="223" b="-40758"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4857616" y="1590332"/>
            <a:ext cx="8572769" cy="0"/>
          </a:xfrm>
          <a:prstGeom prst="line">
            <a:avLst/>
          </a:prstGeom>
          <a:ln w="38100" cap="flat">
            <a:solidFill>
              <a:srgbClr val="05969B"/>
            </a:solidFill>
            <a:prstDash val="solid"/>
            <a:headEnd type="diamond" w="lg" len="lg"/>
            <a:tailEnd type="diamond" w="lg" len="lg"/>
          </a:ln>
        </p:spPr>
      </p:sp>
      <p:grpSp>
        <p:nvGrpSpPr>
          <p:cNvPr id="12" name="Group 12"/>
          <p:cNvGrpSpPr/>
          <p:nvPr/>
        </p:nvGrpSpPr>
        <p:grpSpPr>
          <a:xfrm>
            <a:off x="1028700" y="9258300"/>
            <a:ext cx="16230600" cy="632163"/>
            <a:chOff x="0" y="0"/>
            <a:chExt cx="21640800" cy="8428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07154" cy="698608"/>
            </a:xfrm>
            <a:custGeom>
              <a:avLst/>
              <a:gdLst/>
              <a:ahLst/>
              <a:cxnLst/>
              <a:rect l="l" t="t" r="r" b="b"/>
              <a:pathLst>
                <a:path w="607154" h="698608">
                  <a:moveTo>
                    <a:pt x="0" y="0"/>
                  </a:moveTo>
                  <a:lnTo>
                    <a:pt x="607154" y="0"/>
                  </a:lnTo>
                  <a:lnTo>
                    <a:pt x="607154" y="698608"/>
                  </a:lnTo>
                  <a:lnTo>
                    <a:pt x="0" y="698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998056" y="200140"/>
              <a:ext cx="642744" cy="642744"/>
            </a:xfrm>
            <a:custGeom>
              <a:avLst/>
              <a:gdLst/>
              <a:ahLst/>
              <a:cxnLst/>
              <a:rect l="l" t="t" r="r" b="b"/>
              <a:pathLst>
                <a:path w="642744" h="642744">
                  <a:moveTo>
                    <a:pt x="0" y="0"/>
                  </a:moveTo>
                  <a:lnTo>
                    <a:pt x="642744" y="0"/>
                  </a:lnTo>
                  <a:lnTo>
                    <a:pt x="642744" y="642744"/>
                  </a:lnTo>
                  <a:lnTo>
                    <a:pt x="0" y="642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flipH="1">
              <a:off x="20166379" y="200140"/>
              <a:ext cx="642744" cy="642744"/>
            </a:xfrm>
            <a:custGeom>
              <a:avLst/>
              <a:gdLst/>
              <a:ahLst/>
              <a:cxnLst/>
              <a:rect l="l" t="t" r="r" b="b"/>
              <a:pathLst>
                <a:path w="642744" h="642744">
                  <a:moveTo>
                    <a:pt x="642744" y="0"/>
                  </a:moveTo>
                  <a:lnTo>
                    <a:pt x="0" y="0"/>
                  </a:lnTo>
                  <a:lnTo>
                    <a:pt x="0" y="642744"/>
                  </a:lnTo>
                  <a:lnTo>
                    <a:pt x="642744" y="642744"/>
                  </a:lnTo>
                  <a:lnTo>
                    <a:pt x="64274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4284473" y="784285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HI! THIS IS US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29009" y="5505450"/>
            <a:ext cx="4522337" cy="513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</a:pPr>
            <a:r>
              <a:rPr lang="en-US" sz="3040">
                <a:solidFill>
                  <a:srgbClr val="05969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SAFINA A.D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97208" y="5505450"/>
            <a:ext cx="4522337" cy="513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</a:pPr>
            <a:r>
              <a:rPr lang="en-US" sz="3040">
                <a:solidFill>
                  <a:srgbClr val="05969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FAIZ R.P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62445" y="5505450"/>
            <a:ext cx="4522337" cy="513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</a:pPr>
            <a:r>
              <a:rPr lang="en-US" sz="3040">
                <a:solidFill>
                  <a:srgbClr val="05969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CITRA A.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84066" y="5961612"/>
            <a:ext cx="6126617" cy="4165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</a:pPr>
            <a:r>
              <a:rPr lang="en-US" sz="2800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IPK: 3,8 </a:t>
            </a:r>
          </a:p>
          <a:p>
            <a:pPr marL="626526" lvl="1" indent="-313263" algn="ctr">
              <a:lnSpc>
                <a:spcPts val="406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1st winner in Yes to ASEAN storytelling competition</a:t>
            </a:r>
          </a:p>
          <a:p>
            <a:pPr marL="626526" lvl="1" indent="-313263" algn="ctr">
              <a:lnSpc>
                <a:spcPts val="406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The 2st winner in J-</a:t>
            </a:r>
            <a:r>
              <a:rPr lang="en-US" sz="2800" dirty="0" err="1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ealfest</a:t>
            </a:r>
            <a:r>
              <a:rPr lang="en-US" sz="2800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 storytelling competition at STBA-JIA</a:t>
            </a:r>
          </a:p>
          <a:p>
            <a:pPr marL="626526" lvl="1" indent="-313263" algn="ctr">
              <a:lnSpc>
                <a:spcPts val="4062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Having an experience as Account Receivable since 1</a:t>
            </a:r>
            <a:r>
              <a:rPr lang="en-US" sz="2800" baseline="30000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st</a:t>
            </a:r>
            <a:r>
              <a:rPr lang="en-US" sz="2800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 Semester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97208" y="5961612"/>
            <a:ext cx="4659205" cy="3011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</a:pPr>
            <a:r>
              <a:rPr lang="en-US" sz="2901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IPK: 4.00</a:t>
            </a:r>
          </a:p>
          <a:p>
            <a:pPr marL="626526" lvl="1" indent="-313263" algn="ctr">
              <a:lnSpc>
                <a:spcPts val="4062"/>
              </a:lnSpc>
              <a:buFont typeface="Arial"/>
              <a:buChar char="•"/>
            </a:pPr>
            <a:r>
              <a:rPr lang="en-US" sz="2901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Member of </a:t>
            </a:r>
            <a:r>
              <a:rPr lang="en-US" sz="2901" dirty="0" err="1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Ikatan</a:t>
            </a:r>
            <a:r>
              <a:rPr lang="en-US" sz="2901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 </a:t>
            </a:r>
            <a:r>
              <a:rPr lang="en-US" sz="2901" dirty="0" err="1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Akuntan</a:t>
            </a:r>
            <a:r>
              <a:rPr lang="en-US" sz="2901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 Indonesia (IAI)</a:t>
            </a:r>
          </a:p>
          <a:p>
            <a:pPr marL="626526" lvl="1" indent="-313263" algn="ctr">
              <a:lnSpc>
                <a:spcPts val="4062"/>
              </a:lnSpc>
              <a:buFont typeface="Arial"/>
              <a:buChar char="•"/>
            </a:pPr>
            <a:r>
              <a:rPr lang="en-US" sz="2901" dirty="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Internship at BUMN at 2nd Semester.</a:t>
            </a:r>
          </a:p>
          <a:p>
            <a:pPr algn="ctr">
              <a:lnSpc>
                <a:spcPts val="4062"/>
              </a:lnSpc>
            </a:pPr>
            <a:endParaRPr lang="en-US" sz="2901" dirty="0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01288" y="6246387"/>
            <a:ext cx="3850572" cy="200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</a:pPr>
            <a:r>
              <a:rPr lang="en-US" sz="2901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IPK: 3,86</a:t>
            </a:r>
          </a:p>
          <a:p>
            <a:pPr algn="ctr">
              <a:lnSpc>
                <a:spcPts val="4062"/>
              </a:lnSpc>
            </a:pPr>
            <a:r>
              <a:rPr lang="en-US" sz="2901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Having experience as finance profesional since 1st Semester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760359" cy="10287000"/>
            <a:chOff x="0" y="0"/>
            <a:chExt cx="204388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3880" cy="2709333"/>
            </a:xfrm>
            <a:custGeom>
              <a:avLst/>
              <a:gdLst/>
              <a:ahLst/>
              <a:cxnLst/>
              <a:rect l="l" t="t" r="r" b="b"/>
              <a:pathLst>
                <a:path w="2043880" h="2709333">
                  <a:moveTo>
                    <a:pt x="0" y="0"/>
                  </a:moveTo>
                  <a:lnTo>
                    <a:pt x="2043880" y="0"/>
                  </a:lnTo>
                  <a:lnTo>
                    <a:pt x="20438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C6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4388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7570" y="2499449"/>
            <a:ext cx="8067220" cy="583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92"/>
              </a:lnSpc>
            </a:pPr>
            <a:r>
              <a:rPr lang="en-US" sz="8351" spc="3950">
                <a:solidFill>
                  <a:srgbClr val="0F0E0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ACCOUNTING STANDARS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67220" y="2980109"/>
            <a:ext cx="8752849" cy="422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1848" lvl="1" indent="-515924" algn="just">
              <a:lnSpc>
                <a:spcPts val="6690"/>
              </a:lnSpc>
              <a:buFont typeface="Arial"/>
              <a:buChar char="•"/>
            </a:pPr>
            <a:r>
              <a:rPr lang="en-US" sz="47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PSAK (Indonesia)</a:t>
            </a:r>
          </a:p>
          <a:p>
            <a:pPr marL="1031848" lvl="1" indent="-515924" algn="just">
              <a:lnSpc>
                <a:spcPts val="6690"/>
              </a:lnSpc>
              <a:buFont typeface="Arial"/>
              <a:buChar char="•"/>
            </a:pPr>
            <a:r>
              <a:rPr lang="en-US" sz="47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GAAP (US)</a:t>
            </a:r>
          </a:p>
          <a:p>
            <a:pPr marL="1031848" lvl="1" indent="-515924" algn="just">
              <a:lnSpc>
                <a:spcPts val="6690"/>
              </a:lnSpc>
              <a:buFont typeface="Arial"/>
              <a:buChar char="•"/>
            </a:pPr>
            <a:r>
              <a:rPr lang="en-US" sz="47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IFRS (+ 130 Countries follow this rules)</a:t>
            </a:r>
          </a:p>
          <a:p>
            <a:pPr marL="1031848" lvl="1" indent="-515924" algn="just">
              <a:lnSpc>
                <a:spcPts val="6690"/>
              </a:lnSpc>
              <a:buFont typeface="Arial"/>
              <a:buChar char="•"/>
            </a:pPr>
            <a:r>
              <a:rPr lang="en-US" sz="47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IASB &amp; FASB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760359" cy="10287000"/>
            <a:chOff x="0" y="0"/>
            <a:chExt cx="204388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3880" cy="2709333"/>
            </a:xfrm>
            <a:custGeom>
              <a:avLst/>
              <a:gdLst/>
              <a:ahLst/>
              <a:cxnLst/>
              <a:rect l="l" t="t" r="r" b="b"/>
              <a:pathLst>
                <a:path w="2043880" h="2709333">
                  <a:moveTo>
                    <a:pt x="0" y="0"/>
                  </a:moveTo>
                  <a:lnTo>
                    <a:pt x="2043880" y="0"/>
                  </a:lnTo>
                  <a:lnTo>
                    <a:pt x="20438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FE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4388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7570" y="2566124"/>
            <a:ext cx="7602789" cy="1555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0"/>
              </a:lnSpc>
            </a:pPr>
            <a:r>
              <a:rPr lang="en-US" sz="4485" spc="2121">
                <a:solidFill>
                  <a:srgbClr val="0F0E0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MEASUREMENT PRINCIPLES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77180" y="923925"/>
            <a:ext cx="9968391" cy="5917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90"/>
              </a:lnSpc>
            </a:pPr>
            <a:r>
              <a:rPr lang="en-US" sz="47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1.Historical Cost Principles</a:t>
            </a:r>
          </a:p>
          <a:p>
            <a:pPr algn="just">
              <a:lnSpc>
                <a:spcPts val="6690"/>
              </a:lnSpc>
            </a:pPr>
            <a:r>
              <a:rPr lang="en-US" sz="47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mencatat aset berdasarkan cost-nya.</a:t>
            </a:r>
          </a:p>
          <a:p>
            <a:pPr algn="just">
              <a:lnSpc>
                <a:spcPts val="6690"/>
              </a:lnSpc>
            </a:pPr>
            <a:endParaRPr lang="en-US" sz="47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  <a:p>
            <a:pPr algn="just">
              <a:lnSpc>
                <a:spcPts val="6690"/>
              </a:lnSpc>
            </a:pPr>
            <a:r>
              <a:rPr lang="en-US" sz="47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ex: if a land is $300 and at the end of the year, there’s revaluation $400. we still record $300 not $400 at financial positions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760359" cy="10287000"/>
            <a:chOff x="0" y="0"/>
            <a:chExt cx="204388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3880" cy="2709333"/>
            </a:xfrm>
            <a:custGeom>
              <a:avLst/>
              <a:gdLst/>
              <a:ahLst/>
              <a:cxnLst/>
              <a:rect l="l" t="t" r="r" b="b"/>
              <a:pathLst>
                <a:path w="2043880" h="2709333">
                  <a:moveTo>
                    <a:pt x="0" y="0"/>
                  </a:moveTo>
                  <a:lnTo>
                    <a:pt x="2043880" y="0"/>
                  </a:lnTo>
                  <a:lnTo>
                    <a:pt x="20438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FE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4388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7570" y="2566124"/>
            <a:ext cx="7602789" cy="1555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0"/>
              </a:lnSpc>
            </a:pPr>
            <a:r>
              <a:rPr lang="en-US" sz="4485" spc="2121">
                <a:solidFill>
                  <a:srgbClr val="0F0E0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MEASUREMENT PRINCIPLES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77180" y="923925"/>
            <a:ext cx="9878351" cy="676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90"/>
              </a:lnSpc>
            </a:pPr>
            <a:r>
              <a:rPr lang="en-US" sz="47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2. Fair Value Principle </a:t>
            </a:r>
          </a:p>
          <a:p>
            <a:pPr algn="just">
              <a:lnSpc>
                <a:spcPts val="6690"/>
              </a:lnSpc>
            </a:pPr>
            <a:r>
              <a:rPr lang="en-US" sz="47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Mencatat aset dan liabilitas berdasarkan nilai wajarnya (at fair value).</a:t>
            </a:r>
          </a:p>
          <a:p>
            <a:pPr algn="just">
              <a:lnSpc>
                <a:spcPts val="6690"/>
              </a:lnSpc>
            </a:pPr>
            <a:endParaRPr lang="en-US" sz="4779">
              <a:solidFill>
                <a:srgbClr val="000000"/>
              </a:solidFill>
              <a:latin typeface="Antic"/>
              <a:ea typeface="Antic"/>
              <a:cs typeface="Antic"/>
              <a:sym typeface="Antic"/>
            </a:endParaRPr>
          </a:p>
          <a:p>
            <a:pPr algn="just">
              <a:lnSpc>
                <a:spcPts val="6690"/>
              </a:lnSpc>
            </a:pPr>
            <a:r>
              <a:rPr lang="en-US" sz="47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ex: if a land is $300 and at the end of the year, there’s revaluation $400. we record $400.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0646" y="1426024"/>
            <a:ext cx="17036567" cy="151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239"/>
              </a:lnSpc>
            </a:pPr>
            <a:r>
              <a:rPr lang="en-US" sz="8742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ASSETS = LIABILITES + EQUITIES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84473" y="241702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ACCOUNTING EQUATION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887" y="2870841"/>
            <a:ext cx="4250841" cy="579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Resurces a business owns.</a:t>
            </a:r>
          </a:p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used for business activivites such as production and sales.</a:t>
            </a:r>
          </a:p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Key point: the capacity to provide future services or benefits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56066" y="2870841"/>
            <a:ext cx="4250841" cy="114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claims againts assets.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29008" y="2870841"/>
            <a:ext cx="4250841" cy="288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the owners claim on a company’s total assets that representated company’s capital.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760359" cy="10287000"/>
            <a:chOff x="0" y="0"/>
            <a:chExt cx="204388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3880" cy="2709333"/>
            </a:xfrm>
            <a:custGeom>
              <a:avLst/>
              <a:gdLst/>
              <a:ahLst/>
              <a:cxnLst/>
              <a:rect l="l" t="t" r="r" b="b"/>
              <a:pathLst>
                <a:path w="2043880" h="2709333">
                  <a:moveTo>
                    <a:pt x="0" y="0"/>
                  </a:moveTo>
                  <a:lnTo>
                    <a:pt x="2043880" y="0"/>
                  </a:lnTo>
                  <a:lnTo>
                    <a:pt x="20438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FE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4388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7570" y="2566124"/>
            <a:ext cx="7602789" cy="234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0"/>
              </a:lnSpc>
            </a:pPr>
            <a:r>
              <a:rPr lang="en-US" sz="4485" spc="2121">
                <a:solidFill>
                  <a:srgbClr val="0F0E0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SISTEM AYAT JURNAL BERPASANGAN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28268" y="337276"/>
            <a:ext cx="10283532" cy="188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30"/>
              </a:lnSpc>
            </a:pPr>
            <a:r>
              <a:rPr lang="en-US" sz="53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DOUBLE ENTRY ACCOUNTING SYSTEM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8268" y="6297267"/>
            <a:ext cx="10283532" cy="93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0"/>
              </a:lnSpc>
            </a:pPr>
            <a:r>
              <a:rPr lang="en-US" sz="53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DEBIT = CREDIT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28268" y="2547074"/>
            <a:ext cx="9675761" cy="2526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90"/>
              </a:lnSpc>
            </a:pPr>
            <a:r>
              <a:rPr lang="en-US" sz="4779" i="1">
                <a:solidFill>
                  <a:srgbClr val="000000"/>
                </a:solidFill>
                <a:latin typeface="Antic Italics"/>
                <a:ea typeface="Antic Italics"/>
                <a:cs typeface="Antic Italics"/>
                <a:sym typeface="Antic Italics"/>
              </a:rPr>
              <a:t>Tiap transaksi yang dicatat minimal 2 akun dan debit </a:t>
            </a:r>
            <a:r>
              <a:rPr lang="en-US" sz="4779" i="1">
                <a:solidFill>
                  <a:srgbClr val="000000"/>
                </a:solidFill>
                <a:latin typeface="Antic Bold Italics"/>
                <a:ea typeface="Antic Bold Italics"/>
                <a:cs typeface="Antic Bold Italics"/>
                <a:sym typeface="Antic Bold Italics"/>
              </a:rPr>
              <a:t>HARUS</a:t>
            </a:r>
            <a:r>
              <a:rPr lang="en-US" sz="4779" i="1">
                <a:solidFill>
                  <a:srgbClr val="000000"/>
                </a:solidFill>
                <a:latin typeface="Antic Italics"/>
                <a:ea typeface="Antic Italics"/>
                <a:cs typeface="Antic Italics"/>
                <a:sym typeface="Antic Italics"/>
              </a:rPr>
              <a:t> sama dengan kredit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2161" y="864848"/>
            <a:ext cx="20898227" cy="9034484"/>
          </a:xfrm>
          <a:custGeom>
            <a:avLst/>
            <a:gdLst/>
            <a:ahLst/>
            <a:cxnLst/>
            <a:rect l="l" t="t" r="r" b="b"/>
            <a:pathLst>
              <a:path w="20898227" h="9034484">
                <a:moveTo>
                  <a:pt x="0" y="0"/>
                </a:moveTo>
                <a:lnTo>
                  <a:pt x="20898226" y="0"/>
                </a:lnTo>
                <a:lnTo>
                  <a:pt x="20898226" y="9034484"/>
                </a:lnTo>
                <a:lnTo>
                  <a:pt x="0" y="90344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65" r="-14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85271" y="241702"/>
            <a:ext cx="9743362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FULL CYCLE ACCOUNTING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5346" y="3469510"/>
            <a:ext cx="15723954" cy="4996904"/>
          </a:xfrm>
          <a:custGeom>
            <a:avLst/>
            <a:gdLst/>
            <a:ahLst/>
            <a:cxnLst/>
            <a:rect l="l" t="t" r="r" b="b"/>
            <a:pathLst>
              <a:path w="15723954" h="4996904">
                <a:moveTo>
                  <a:pt x="0" y="0"/>
                </a:moveTo>
                <a:lnTo>
                  <a:pt x="15723954" y="0"/>
                </a:lnTo>
                <a:lnTo>
                  <a:pt x="15723954" y="4996904"/>
                </a:lnTo>
                <a:lnTo>
                  <a:pt x="0" y="4996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84473" y="241702"/>
            <a:ext cx="9719055" cy="78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JOURNAL ENTRIES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407689"/>
            <a:ext cx="15258250" cy="1726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input transaksi ke dalam jurnal namanya </a:t>
            </a: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JURNALIZING</a:t>
            </a:r>
          </a:p>
          <a:p>
            <a:pPr marL="708006" lvl="1" indent="-354003" algn="just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definisi singkat: </a:t>
            </a:r>
            <a:r>
              <a:rPr lang="en-US" sz="3279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pencatatan transaksi secara kronologis dan menunjukkan debit credit efect terhadap akun spesifik.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737</Words>
  <Application>Microsoft Office PowerPoint</Application>
  <PresentationFormat>Custom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Antic Italics</vt:lpstr>
      <vt:lpstr>Antic Bold</vt:lpstr>
      <vt:lpstr>Arial</vt:lpstr>
      <vt:lpstr>Antic Bold Italics</vt:lpstr>
      <vt:lpstr>League Spartan</vt:lpstr>
      <vt:lpstr>Antic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Putih dan Hijau Minimalis Tugas Sekolah Presentasi</dc:title>
  <cp:lastModifiedBy>ramlifaizpratama@gmail.com</cp:lastModifiedBy>
  <cp:revision>2</cp:revision>
  <dcterms:created xsi:type="dcterms:W3CDTF">2006-08-16T00:00:00Z</dcterms:created>
  <dcterms:modified xsi:type="dcterms:W3CDTF">2025-10-27T11:14:51Z</dcterms:modified>
  <dc:identifier>DAG23IOPtWI</dc:identifier>
</cp:coreProperties>
</file>